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687" r:id="rId6"/>
    <p:sldMasterId id="2147483705" r:id="rId7"/>
  </p:sldMasterIdLst>
  <p:notesMasterIdLst>
    <p:notesMasterId r:id="rId18"/>
  </p:notesMasterIdLst>
  <p:handoutMasterIdLst>
    <p:handoutMasterId r:id="rId19"/>
  </p:handoutMasterIdLst>
  <p:sldIdLst>
    <p:sldId id="259" r:id="rId8"/>
    <p:sldId id="280" r:id="rId9"/>
    <p:sldId id="257" r:id="rId10"/>
    <p:sldId id="275" r:id="rId11"/>
    <p:sldId id="258" r:id="rId12"/>
    <p:sldId id="276" r:id="rId13"/>
    <p:sldId id="277" r:id="rId14"/>
    <p:sldId id="278" r:id="rId15"/>
    <p:sldId id="279" r:id="rId16"/>
    <p:sldId id="260" r:id="rId17"/>
  </p:sldIdLst>
  <p:sldSz cx="12192000" cy="6858000"/>
  <p:notesSz cx="6735763" cy="9866313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798EC-A83A-469A-8CED-05A2B4E6867A}" type="datetime1">
              <a:rPr lang="hu-HU" smtClean="0"/>
              <a:t>2023. 06. 06.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9A88-89D5-44B9-B0F3-CCBD6912FD73}" type="datetime1">
              <a:rPr lang="hu-HU" smtClean="0"/>
              <a:pPr/>
              <a:t>2023. 06. 06.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440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087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603C52C-5E29-41AF-BAA3-8217E886DA08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8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278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744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603C52C-5E29-41AF-BAA3-8217E886DA08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603C52C-5E29-41AF-BAA3-8217E886DA08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8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603C52C-5E29-41AF-BAA3-8217E886DA08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8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603C52C-5E29-41AF-BAA3-8217E886DA08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8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90DFEAB-2EA9-487E-B330-42342EB5562C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955E8-023D-4851-B814-9DA4B329813E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91AD7-B157-49D2-9522-6DB490B7F1F7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B9B0889-A0B2-47F0-BB56-29B0ED896715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64A2E-65C0-4B16-9F7D-804D634CBBA4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4EE72-AD4E-4FE5-B1D6-A2998252DCFE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B11D6B-24A5-4A5A-99EC-A8FAA148130E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07A89-CA39-4BFC-AED6-AF1D95E06CFC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CA37278-96AC-4FDC-9F9E-8D461DA9CD71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fld id="{390DFEAB-2EA9-487E-B330-42342EB5562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6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CEE355-CD56-42F5-85C1-93F50816862D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CEE355-CD56-42F5-85C1-93F50816862D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CE93C7B1-E345-411B-B4A2-296AD0F0161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22EF3-0B02-408C-95EC-31E749C9432A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8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D25C1-BE0F-434A-B86E-3C05F501B70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0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91532-CF8F-4D21-9DE7-8F89C0B9531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9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53CCAE-9BA6-4E08-B48B-B965EC81D4D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15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5D5C7F-82F6-4DA6-B359-3CEC9CE9E8C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02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9F1E9-43D0-4AF0-9BC3-C50F81171A8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42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955E8-023D-4851-B814-9DA4B329813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91AD7-B157-49D2-9522-6DB490B7F1F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70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0B9B0889-A0B2-47F0-BB56-29B0ED896715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sz="8000" dirty="0">
                <a:solidFill>
                  <a:prstClr val="white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u-HU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0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E93C7B1-E345-411B-B4A2-296AD0F01617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64A2E-65C0-4B16-9F7D-804D634CBBA4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4EE72-AD4E-4FE5-B1D6-A2998252DCF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11D6B-24A5-4A5A-99EC-A8FAA14813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D07A89-CA39-4BFC-AED6-AF1D95E06CF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8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DCA37278-96AC-4FDC-9F9E-8D461DA9CD7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98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fld id="{390DFEAB-2EA9-487E-B330-42342EB5562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2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CEE355-CD56-42F5-85C1-93F50816862D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9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CE93C7B1-E345-411B-B4A2-296AD0F0161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3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22EF3-0B02-408C-95EC-31E749C9432A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8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D25C1-BE0F-434A-B86E-3C05F501B70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22EF3-0B02-408C-95EC-31E749C9432A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91532-CF8F-4D21-9DE7-8F89C0B9531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66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53CCAE-9BA6-4E08-B48B-B965EC81D4D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18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5D5C7F-82F6-4DA6-B359-3CEC9CE9E8C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5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9F1E9-43D0-4AF0-9BC3-C50F81171A8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86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955E8-023D-4851-B814-9DA4B329813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8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91AD7-B157-49D2-9522-6DB490B7F1F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0B9B0889-A0B2-47F0-BB56-29B0ED896715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sz="8000" dirty="0">
                <a:solidFill>
                  <a:prstClr val="white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u-HU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021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64A2E-65C0-4B16-9F7D-804D634CBBA4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86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4EE72-AD4E-4FE5-B1D6-A2998252DCF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12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11D6B-24A5-4A5A-99EC-A8FAA14813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D25C1-BE0F-434A-B86E-3C05F501B709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D07A89-CA39-4BFC-AED6-AF1D95E06CF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57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DCA37278-96AC-4FDC-9F9E-8D461DA9CD7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29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fld id="{390DFEAB-2EA9-487E-B330-42342EB5562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3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CEE355-CD56-42F5-85C1-93F50816862D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87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CE93C7B1-E345-411B-B4A2-296AD0F0161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7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22EF3-0B02-408C-95EC-31E749C9432A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5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D25C1-BE0F-434A-B86E-3C05F501B70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22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91532-CF8F-4D21-9DE7-8F89C0B9531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53CCAE-9BA6-4E08-B48B-B965EC81D4D9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21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5D5C7F-82F6-4DA6-B359-3CEC9CE9E8C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7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991532-CF8F-4D21-9DE7-8F89C0B9531C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9F1E9-43D0-4AF0-9BC3-C50F81171A8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955E8-023D-4851-B814-9DA4B329813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8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91AD7-B157-49D2-9522-6DB490B7F1F7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67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0B9B0889-A0B2-47F0-BB56-29B0ED896715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sz="8000" dirty="0">
                <a:solidFill>
                  <a:prstClr val="white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u-HU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123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8364A2E-65C0-4B16-9F7D-804D634CBBA4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4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4EE72-AD4E-4FE5-B1D6-A2998252DCF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4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11D6B-24A5-4A5A-99EC-A8FAA14813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99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D07A89-CA39-4BFC-AED6-AF1D95E06CFC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DCA37278-96AC-4FDC-9F9E-8D461DA9CD71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4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3CCAE-9BA6-4E08-B48B-B965EC81D4D9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5D5C7F-82F6-4DA6-B359-3CEC9CE9E8C1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9F1E9-43D0-4AF0-9BC3-C50F81171A8C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03B7D6-EDD6-45CF-A949-AE428C6B890E}" type="datetime1">
              <a:rPr lang="hu-HU" noProof="0" smtClean="0"/>
              <a:t>2023. 06. 06.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B7D6-EDD6-45CF-A949-AE428C6B89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B7D6-EDD6-45CF-A949-AE428C6B89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26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B7D6-EDD6-45CF-A949-AE428C6B890E}" type="datetime1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2023. 06. 06.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73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cid:d91f6e91-6d75-4d72-b5cb-f028490ff61d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églalap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025" y="821265"/>
            <a:ext cx="5712582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hu-HU" sz="5400" dirty="0" err="1"/>
              <a:t>Inspiring</a:t>
            </a:r>
            <a:r>
              <a:rPr lang="hu-HU" sz="5400" dirty="0"/>
              <a:t> </a:t>
            </a:r>
            <a:r>
              <a:rPr lang="hu-HU" sz="5400" dirty="0" err="1"/>
              <a:t>projects</a:t>
            </a:r>
            <a:r>
              <a:rPr lang="hu-HU" sz="5400" dirty="0"/>
              <a:t> </a:t>
            </a:r>
            <a:r>
              <a:rPr lang="hu-HU" sz="5400" dirty="0" err="1"/>
              <a:t>from</a:t>
            </a:r>
            <a:r>
              <a:rPr lang="hu-HU" sz="5400" dirty="0"/>
              <a:t> BARANYA country</a:t>
            </a: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cím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algn="ctr" rtl="0"/>
            <a:endParaRPr lang="hu-HU" dirty="0"/>
          </a:p>
          <a:p>
            <a:pPr algn="ctr" rtl="0"/>
            <a:endParaRPr lang="hu-HU" dirty="0"/>
          </a:p>
          <a:p>
            <a:pPr algn="ctr" rtl="0"/>
            <a:endParaRPr lang="hu-HU" dirty="0"/>
          </a:p>
          <a:p>
            <a:pPr algn="ctr" rtl="0"/>
            <a:endParaRPr lang="hu-HU" dirty="0"/>
          </a:p>
          <a:p>
            <a:pPr algn="ctr"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B11D0A8-9EEC-484B-96C4-CCD7D6578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79" y="159791"/>
            <a:ext cx="1106947" cy="11069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E2D18A2-E6A6-43C5-B210-332DAFDD0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3" y="1266738"/>
            <a:ext cx="1089543" cy="1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6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églalap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026" y="821265"/>
            <a:ext cx="5230162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hu-HU" sz="5400" dirty="0" err="1"/>
              <a:t>Thank</a:t>
            </a:r>
            <a:r>
              <a:rPr lang="hu-HU" sz="5400" dirty="0"/>
              <a:t> </a:t>
            </a:r>
            <a:r>
              <a:rPr lang="hu-HU" sz="5400" dirty="0" err="1"/>
              <a:t>you</a:t>
            </a:r>
            <a:r>
              <a:rPr lang="hu-HU" sz="5400" dirty="0"/>
              <a:t> </a:t>
            </a:r>
            <a:r>
              <a:rPr lang="hu-HU" sz="5400" dirty="0" err="1"/>
              <a:t>for</a:t>
            </a:r>
            <a:r>
              <a:rPr lang="hu-HU" sz="5400" dirty="0"/>
              <a:t> </a:t>
            </a:r>
            <a:r>
              <a:rPr lang="hu-HU" sz="5400" dirty="0" err="1"/>
              <a:t>attention</a:t>
            </a:r>
            <a:endParaRPr lang="hu-HU" sz="5400" dirty="0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cím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6"/>
            <a:ext cx="3265713" cy="4572856"/>
          </a:xfrm>
        </p:spPr>
        <p:txBody>
          <a:bodyPr rtlCol="0" anchor="ctr">
            <a:normAutofit/>
          </a:bodyPr>
          <a:lstStyle/>
          <a:p>
            <a:pPr rtl="0"/>
            <a:endParaRPr lang="hu-HU" b="1" u="sng" dirty="0"/>
          </a:p>
          <a:p>
            <a:pPr rtl="0"/>
            <a:endParaRPr lang="hu-HU" b="1" u="sng" dirty="0"/>
          </a:p>
          <a:p>
            <a:pPr rtl="0"/>
            <a:endParaRPr lang="hu-HU" b="1" u="sng" dirty="0"/>
          </a:p>
          <a:p>
            <a:pPr rtl="0"/>
            <a:endParaRPr lang="hu-HU" b="1" u="sng" dirty="0"/>
          </a:p>
          <a:p>
            <a:pPr rtl="0"/>
            <a:endParaRPr lang="hu-HU" b="1" u="sng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6C1237A-EA17-44C5-8DDC-FD1467414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77" y="130928"/>
            <a:ext cx="1103472" cy="110956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29C4DC3-800D-43CE-9765-320F96514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77" y="1240496"/>
            <a:ext cx="109127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6" y="764373"/>
            <a:ext cx="7839223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Station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06438"/>
            <a:ext cx="7454077" cy="4536892"/>
          </a:xfrm>
        </p:spPr>
        <p:txBody>
          <a:bodyPr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Pécs – 145.000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people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Sásd – 3.000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people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Feked – 200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people</a:t>
            </a: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33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pécs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4"/>
            <a:ext cx="7454077" cy="397998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sz="2000" dirty="0" err="1"/>
              <a:t>History</a:t>
            </a:r>
            <a:r>
              <a:rPr lang="hu-HU" sz="2000" dirty="0"/>
              <a:t>: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b="1" dirty="0"/>
              <a:t>SEAP -  </a:t>
            </a:r>
            <a:r>
              <a:rPr lang="hu-HU" sz="2000" dirty="0"/>
              <a:t>2011: -20 </a:t>
            </a:r>
            <a:r>
              <a:rPr lang="hu-HU" sz="2000" dirty="0" err="1"/>
              <a:t>emissions</a:t>
            </a:r>
            <a:r>
              <a:rPr lang="hu-HU" sz="2000" dirty="0"/>
              <a:t> of </a:t>
            </a:r>
            <a:r>
              <a:rPr lang="hu-HU" sz="2000" dirty="0" err="1"/>
              <a:t>harmful</a:t>
            </a:r>
            <a:r>
              <a:rPr lang="hu-HU" sz="2000" dirty="0"/>
              <a:t> </a:t>
            </a:r>
            <a:r>
              <a:rPr lang="hu-HU" sz="2000" dirty="0" err="1"/>
              <a:t>substances</a:t>
            </a:r>
            <a:br>
              <a:rPr lang="hu-HU" sz="2000" dirty="0"/>
            </a:br>
            <a:r>
              <a:rPr lang="hu-HU" sz="2000" dirty="0"/>
              <a:t> </a:t>
            </a:r>
            <a:r>
              <a:rPr lang="hu-HU" sz="2000" u="sng" dirty="0"/>
              <a:t>20% kibocsátás </a:t>
            </a:r>
            <a:r>
              <a:rPr lang="hu-HU" sz="2000" u="sng" dirty="0">
                <a:sym typeface="Wingdings" panose="05000000000000000000" pitchFamily="2" charset="2"/>
              </a:rPr>
              <a:t> OK.</a:t>
            </a:r>
          </a:p>
          <a:p>
            <a:endParaRPr lang="hu-HU" sz="2000" dirty="0"/>
          </a:p>
          <a:p>
            <a:r>
              <a:rPr lang="hu-HU" sz="2000" b="1" dirty="0"/>
              <a:t>SECAP</a:t>
            </a:r>
            <a:r>
              <a:rPr lang="hu-HU" sz="2000" dirty="0"/>
              <a:t> – </a:t>
            </a:r>
            <a:r>
              <a:rPr lang="hu-HU" sz="2000" u="sng" dirty="0"/>
              <a:t>2021 –  - 47,4% </a:t>
            </a:r>
            <a:r>
              <a:rPr lang="hu-HU" sz="2000" dirty="0"/>
              <a:t>-20 </a:t>
            </a:r>
            <a:r>
              <a:rPr lang="hu-HU" sz="2000" dirty="0" err="1"/>
              <a:t>emissions</a:t>
            </a:r>
            <a:r>
              <a:rPr lang="hu-HU" sz="2000" dirty="0"/>
              <a:t> of </a:t>
            </a:r>
            <a:r>
              <a:rPr lang="hu-HU" sz="2000" dirty="0" err="1"/>
              <a:t>harmful</a:t>
            </a:r>
            <a:r>
              <a:rPr lang="hu-HU" sz="2000" dirty="0"/>
              <a:t> </a:t>
            </a:r>
            <a:r>
              <a:rPr lang="hu-HU" sz="2000" dirty="0" err="1"/>
              <a:t>substances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2030.</a:t>
            </a:r>
            <a:br>
              <a:rPr lang="hu-HU" sz="2000" dirty="0"/>
            </a:br>
            <a:endParaRPr lang="hu-HU" sz="2000" dirty="0"/>
          </a:p>
          <a:p>
            <a:pPr marL="0" indent="0" rtl="0">
              <a:lnSpc>
                <a:spcPct val="100000"/>
              </a:lnSpc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6" y="764373"/>
            <a:ext cx="7839223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neutrality</a:t>
            </a:r>
            <a:r>
              <a:rPr lang="hu-HU" dirty="0"/>
              <a:t> </a:t>
            </a:r>
            <a:r>
              <a:rPr lang="hu-HU" dirty="0" err="1"/>
              <a:t>vision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06438"/>
            <a:ext cx="7454077" cy="4536892"/>
          </a:xfrm>
        </p:spPr>
        <p:txBody>
          <a:bodyPr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Energy-Saffety</a:t>
            </a:r>
            <a:endParaRPr lang="hu-HU" sz="3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hu-HU" sz="3200" dirty="0"/>
              <a:t>E</a:t>
            </a:r>
            <a:r>
              <a:rPr lang="en-US" sz="3200" dirty="0" err="1"/>
              <a:t>nergy</a:t>
            </a:r>
            <a:r>
              <a:rPr lang="en-US" sz="3200" dirty="0"/>
              <a:t> efficiency measures in the building stock</a:t>
            </a:r>
            <a:r>
              <a:rPr lang="hu-HU" sz="3200" dirty="0"/>
              <a:t> (10-15%)</a:t>
            </a:r>
            <a:endParaRPr lang="en-US" sz="3200" dirty="0"/>
          </a:p>
          <a:p>
            <a:r>
              <a:rPr lang="en-US" sz="3200" dirty="0"/>
              <a:t>increasing the role of the hydrogen economy</a:t>
            </a:r>
            <a:endParaRPr lang="hu-HU" sz="3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3200" dirty="0"/>
              <a:t>P</a:t>
            </a:r>
            <a:r>
              <a:rPr lang="en-US" sz="3200" dirty="0" err="1"/>
              <a:t>rotecting</a:t>
            </a:r>
            <a:r>
              <a:rPr lang="en-US" sz="3200" dirty="0"/>
              <a:t> and increasing green spaces</a:t>
            </a:r>
            <a:br>
              <a:rPr lang="en-US" sz="2800" dirty="0"/>
            </a:b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8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6" y="764373"/>
            <a:ext cx="7839223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937" y="2238703"/>
            <a:ext cx="7030700" cy="4383478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 err="1"/>
              <a:t>Solar</a:t>
            </a:r>
            <a:r>
              <a:rPr lang="hu-HU" sz="2400" dirty="0"/>
              <a:t> Park - 12 </a:t>
            </a:r>
            <a:r>
              <a:rPr lang="hu-HU" sz="2400" dirty="0" err="1"/>
              <a:t>GWh</a:t>
            </a:r>
            <a:r>
              <a:rPr lang="hu-HU" sz="2400" dirty="0"/>
              <a:t>/</a:t>
            </a:r>
            <a:r>
              <a:rPr lang="hu-HU" sz="2400" dirty="0" err="1"/>
              <a:t>year</a:t>
            </a:r>
            <a:r>
              <a:rPr lang="hu-HU" sz="2400" dirty="0"/>
              <a:t> (2022)</a:t>
            </a:r>
          </a:p>
          <a:p>
            <a:pPr>
              <a:spcAft>
                <a:spcPts val="600"/>
              </a:spcAft>
            </a:pPr>
            <a:r>
              <a:rPr lang="hu-HU" sz="2400" dirty="0" err="1"/>
              <a:t>renovated</a:t>
            </a:r>
            <a:r>
              <a:rPr lang="hu-HU" sz="2400" dirty="0"/>
              <a:t> </a:t>
            </a:r>
            <a:r>
              <a:rPr lang="hu-HU" sz="2400" dirty="0" err="1"/>
              <a:t>sewage</a:t>
            </a:r>
            <a:r>
              <a:rPr lang="hu-HU" sz="2400" dirty="0"/>
              <a:t> </a:t>
            </a:r>
            <a:r>
              <a:rPr lang="hu-HU" sz="2400" dirty="0" err="1"/>
              <a:t>plant</a:t>
            </a: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More </a:t>
            </a:r>
            <a:r>
              <a:rPr lang="hu-HU" sz="2400" dirty="0" err="1"/>
              <a:t>selective</a:t>
            </a:r>
            <a:r>
              <a:rPr lang="hu-HU" sz="2400" dirty="0"/>
              <a:t> </a:t>
            </a:r>
            <a:r>
              <a:rPr lang="hu-HU" sz="2400" dirty="0" err="1"/>
              <a:t>waste</a:t>
            </a:r>
            <a:r>
              <a:rPr lang="hu-HU" sz="2400" dirty="0"/>
              <a:t> </a:t>
            </a:r>
            <a:r>
              <a:rPr lang="hu-HU" sz="2400" dirty="0" err="1"/>
              <a:t>collectors</a:t>
            </a: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18 </a:t>
            </a:r>
            <a:r>
              <a:rPr lang="hu-HU" sz="2400" dirty="0" err="1"/>
              <a:t>e-bus</a:t>
            </a: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University </a:t>
            </a:r>
            <a:r>
              <a:rPr lang="hu-HU" sz="2400" dirty="0" err="1"/>
              <a:t>in</a:t>
            </a:r>
            <a:r>
              <a:rPr lang="hu-HU" sz="2400" dirty="0"/>
              <a:t> Pécs is </a:t>
            </a:r>
            <a:r>
              <a:rPr lang="hu-HU" sz="2400" dirty="0" err="1"/>
              <a:t>the</a:t>
            </a:r>
            <a:r>
              <a:rPr lang="hu-HU" sz="2400" dirty="0"/>
              <a:t> most </a:t>
            </a:r>
            <a:r>
              <a:rPr lang="hu-HU" sz="2400" dirty="0" err="1"/>
              <a:t>green</a:t>
            </a:r>
            <a:r>
              <a:rPr lang="hu-HU" sz="2400" dirty="0"/>
              <a:t> </a:t>
            </a:r>
            <a:r>
              <a:rPr lang="hu-HU" sz="2400" dirty="0" err="1"/>
              <a:t>university</a:t>
            </a:r>
            <a:r>
              <a:rPr lang="hu-HU" sz="2400" dirty="0"/>
              <a:t> is Hungary</a:t>
            </a:r>
          </a:p>
        </p:txBody>
      </p:sp>
      <p:pic>
        <p:nvPicPr>
          <p:cNvPr id="1028" name="Picture 4" descr="Távhő Ökocímke">
            <a:extLst>
              <a:ext uri="{FF2B5EF4-FFF2-40B4-BE49-F238E27FC236}">
                <a16:creationId xmlns:a16="http://schemas.microsoft.com/office/drawing/2014/main" id="{80CF0101-79F9-1F55-0CF2-4CC20C3B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" y="0"/>
            <a:ext cx="3828082" cy="38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3">
            <a:extLst>
              <a:ext uri="{FF2B5EF4-FFF2-40B4-BE49-F238E27FC236}">
                <a16:creationId xmlns:a16="http://schemas.microsoft.com/office/drawing/2014/main" id="{3360A48C-69F8-57D5-84B7-71B59C7D80C7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6100"/>
            <a:ext cx="4783756" cy="316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35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 fontScale="90000"/>
          </a:bodyPr>
          <a:lstStyle/>
          <a:p>
            <a:pPr algn="l"/>
            <a:r>
              <a:rPr lang="hu-HU" dirty="0"/>
              <a:t>Sásd –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Modernisation</a:t>
            </a:r>
            <a:r>
              <a:rPr lang="hu-HU" dirty="0"/>
              <a:t> of </a:t>
            </a:r>
            <a:r>
              <a:rPr lang="hu-HU" dirty="0" err="1"/>
              <a:t>social</a:t>
            </a:r>
            <a:r>
              <a:rPr lang="hu-HU" dirty="0"/>
              <a:t> house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4"/>
            <a:ext cx="7454077" cy="397998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sz="2000" dirty="0"/>
              <a:t> </a:t>
            </a:r>
          </a:p>
          <a:p>
            <a:pPr marL="0" indent="0" rtl="0">
              <a:lnSpc>
                <a:spcPct val="100000"/>
              </a:lnSpc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5" y="2421924"/>
            <a:ext cx="5601728" cy="4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6" y="764373"/>
            <a:ext cx="7839223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Problems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06438"/>
            <a:ext cx="7454077" cy="4536892"/>
          </a:xfrm>
        </p:spPr>
        <p:txBody>
          <a:bodyPr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Bad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energy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indicators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Obsolate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insulation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Bad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heating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technology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200" dirty="0"/>
              <a:t>TOP-3.2.1-15-BA1-2016-00008 </a:t>
            </a:r>
            <a:r>
              <a:rPr lang="hu-HU" sz="3200" dirty="0">
                <a:sym typeface="Wingdings" panose="05000000000000000000" pitchFamily="2" charset="2"/>
              </a:rPr>
              <a:t> </a:t>
            </a:r>
            <a:r>
              <a:rPr lang="hu-HU" sz="3200" dirty="0"/>
              <a:t>81 963 706 </a:t>
            </a:r>
            <a:r>
              <a:rPr lang="hu-HU" sz="3200" dirty="0" err="1"/>
              <a:t>Huf</a:t>
            </a:r>
            <a:r>
              <a:rPr lang="hu-HU" sz="3200" dirty="0"/>
              <a:t> </a:t>
            </a:r>
            <a:r>
              <a:rPr lang="hu-HU" sz="3200" dirty="0">
                <a:sym typeface="Wingdings" panose="05000000000000000000" pitchFamily="2" charset="2"/>
              </a:rPr>
              <a:t></a:t>
            </a:r>
            <a:r>
              <a:rPr lang="hu-HU" sz="3200" dirty="0" err="1">
                <a:sym typeface="Wingdings" panose="05000000000000000000" pitchFamily="2" charset="2"/>
              </a:rPr>
              <a:t>Za</a:t>
            </a:r>
            <a:r>
              <a:rPr lang="hu-HU" sz="3200" dirty="0">
                <a:sym typeface="Wingdings" panose="05000000000000000000" pitchFamily="2" charset="2"/>
              </a:rPr>
              <a:t>. 220.000 EUR</a:t>
            </a:r>
            <a:endParaRPr lang="hu-HU" sz="3200" dirty="0"/>
          </a:p>
          <a:p>
            <a:pPr algn="just">
              <a:spcAft>
                <a:spcPts val="600"/>
              </a:spcAft>
            </a:pP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2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6" y="764373"/>
            <a:ext cx="7839223" cy="1474330"/>
          </a:xfrm>
        </p:spPr>
        <p:txBody>
          <a:bodyPr rtlCol="0">
            <a:normAutofit/>
          </a:bodyPr>
          <a:lstStyle/>
          <a:p>
            <a:pPr algn="l"/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06438"/>
            <a:ext cx="7454077" cy="4536892"/>
          </a:xfrm>
        </p:spPr>
        <p:txBody>
          <a:bodyPr rtlCol="0">
            <a:normAutofit/>
          </a:bodyPr>
          <a:lstStyle/>
          <a:p>
            <a:pPr algn="just">
              <a:spcAft>
                <a:spcPts val="600"/>
              </a:spcAft>
            </a:pP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Solar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energy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: 146.9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Gj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/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year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Energy-saving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hu-HU" sz="3200" dirty="0"/>
              <a:t>159 794,97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kw</a:t>
            </a:r>
            <a:r>
              <a:rPr lang="hu-HU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/</a:t>
            </a: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year</a:t>
            </a:r>
            <a:endParaRPr lang="hu-HU" sz="3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</a:t>
            </a:r>
            <a:r>
              <a:rPr lang="hu-HU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inus</a:t>
            </a:r>
            <a:r>
              <a:rPr lang="hu-HU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41.63 t  CO2</a:t>
            </a:r>
          </a:p>
          <a:p>
            <a:pPr algn="just">
              <a:spcAft>
                <a:spcPts val="600"/>
              </a:spcAft>
            </a:pPr>
            <a:endParaRPr lang="hu-HU" sz="3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Feked Község szennyvízcsatornázása és szennyvíztisztítása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156" y="541951"/>
            <a:ext cx="7839223" cy="1474330"/>
          </a:xfrm>
        </p:spPr>
        <p:txBody>
          <a:bodyPr rtlCol="0">
            <a:normAutofit fontScale="90000"/>
          </a:bodyPr>
          <a:lstStyle/>
          <a:p>
            <a:pPr algn="l"/>
            <a:r>
              <a:rPr lang="hu-HU" dirty="0"/>
              <a:t>Feked - </a:t>
            </a:r>
            <a:r>
              <a:rPr lang="hu-HU" dirty="0" err="1"/>
              <a:t>sewerage</a:t>
            </a:r>
            <a:r>
              <a:rPr lang="hu-HU" dirty="0"/>
              <a:t> and </a:t>
            </a:r>
            <a:r>
              <a:rPr lang="hu-HU" dirty="0" err="1"/>
              <a:t>sewage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hu-HU" dirty="0"/>
              <a:t> - 282 247 627 Ft </a:t>
            </a:r>
            <a:r>
              <a:rPr lang="hu-HU" dirty="0">
                <a:sym typeface="Wingdings" panose="05000000000000000000" pitchFamily="2" charset="2"/>
              </a:rPr>
              <a:t> 753.000 EUR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3" y="3150972"/>
            <a:ext cx="3888259" cy="291619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4338" y="2958077"/>
            <a:ext cx="4289189" cy="32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2.xml><?xml version="1.0" encoding="utf-8"?>
<a:theme xmlns:a="http://schemas.openxmlformats.org/drawingml/2006/main" name="1_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3.xml><?xml version="1.0" encoding="utf-8"?>
<a:theme xmlns:a="http://schemas.openxmlformats.org/drawingml/2006/main" name="2_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4.xml><?xml version="1.0" encoding="utf-8"?>
<a:theme xmlns:a="http://schemas.openxmlformats.org/drawingml/2006/main" name="3_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61924-084C-405F-AFE4-66C24AEDF768}"/>
</file>

<file path=customXml/itemProps2.xml><?xml version="1.0" encoding="utf-8"?>
<ds:datastoreItem xmlns:ds="http://schemas.openxmlformats.org/officeDocument/2006/customXml" ds:itemID="{10BEB954-4024-4CCF-A9D6-4C00FDC028D9}"/>
</file>

<file path=customXml/itemProps3.xml><?xml version="1.0" encoding="utf-8"?>
<ds:datastoreItem xmlns:ds="http://schemas.openxmlformats.org/officeDocument/2006/customXml" ds:itemID="{4710EE66-8707-456F-8F2E-091D581CB030}"/>
</file>

<file path=docProps/app.xml><?xml version="1.0" encoding="utf-8"?>
<Properties xmlns="http://schemas.openxmlformats.org/officeDocument/2006/extended-properties" xmlns:vt="http://schemas.openxmlformats.org/officeDocument/2006/docPropsVTypes">
  <Template>Kondenzcsík arculat</Template>
  <TotalTime>675</TotalTime>
  <Words>197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Kondenzcsík</vt:lpstr>
      <vt:lpstr>1_Kondenzcsík</vt:lpstr>
      <vt:lpstr>2_Kondenzcsík</vt:lpstr>
      <vt:lpstr>3_Kondenzcsík</vt:lpstr>
      <vt:lpstr>Inspiring projects from BARANYA country</vt:lpstr>
      <vt:lpstr>Station</vt:lpstr>
      <vt:lpstr>pécs</vt:lpstr>
      <vt:lpstr>climate neutrality vision </vt:lpstr>
      <vt:lpstr>Results</vt:lpstr>
      <vt:lpstr>Sásd – energy Modernisation of social house</vt:lpstr>
      <vt:lpstr>Problems</vt:lpstr>
      <vt:lpstr>results</vt:lpstr>
      <vt:lpstr>Feked - sewerage and sewage treatment - 282 247 627 Ft  753.000 EUR 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Lorem Ipsum</dc:title>
  <dc:creator>Babák Krisztina Dr.</dc:creator>
  <cp:lastModifiedBy>Rodziewicz Bogna</cp:lastModifiedBy>
  <cp:revision>40</cp:revision>
  <cp:lastPrinted>2023-03-13T16:58:56Z</cp:lastPrinted>
  <dcterms:created xsi:type="dcterms:W3CDTF">2021-04-12T09:11:44Z</dcterms:created>
  <dcterms:modified xsi:type="dcterms:W3CDTF">2023-06-06T09:17:42Z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